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2/13/2025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E32EB8-037D-4A17-9ACA-56BE850B72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/>
              <a:t>113-2</a:t>
            </a:r>
            <a:r>
              <a:rPr lang="zh-TW" altLang="en-US" dirty="0"/>
              <a:t>聯課社團選課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FD65470-F8AE-4264-8A1C-3AE6CE4343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389119"/>
            <a:ext cx="7891272" cy="2002349"/>
          </a:xfrm>
        </p:spPr>
        <p:txBody>
          <a:bodyPr>
            <a:normAutofit/>
          </a:bodyPr>
          <a:lstStyle/>
          <a:p>
            <a:r>
              <a:rPr lang="en-US" altLang="zh-TW" dirty="0"/>
              <a:t>114.02.14</a:t>
            </a:r>
          </a:p>
          <a:p>
            <a:r>
              <a:rPr lang="zh-TW" altLang="en-US" dirty="0">
                <a:solidFill>
                  <a:srgbClr val="0070C0"/>
                </a:solidFill>
              </a:rPr>
              <a:t>由班長或任課老師主持</a:t>
            </a:r>
            <a:endParaRPr lang="en-US" altLang="zh-TW" dirty="0">
              <a:solidFill>
                <a:srgbClr val="0070C0"/>
              </a:solidFill>
            </a:endParaRPr>
          </a:p>
          <a:p>
            <a:r>
              <a:rPr lang="zh-TW" altLang="en-US" dirty="0">
                <a:solidFill>
                  <a:srgbClr val="0070C0"/>
                </a:solidFill>
              </a:rPr>
              <a:t>副班長或學藝股長協助填寫</a:t>
            </a:r>
            <a:endParaRPr lang="en-US" altLang="zh-TW" dirty="0">
              <a:solidFill>
                <a:srgbClr val="0070C0"/>
              </a:solidFill>
            </a:endParaRPr>
          </a:p>
          <a:p>
            <a:r>
              <a:rPr lang="zh-TW" altLang="en-US" dirty="0">
                <a:solidFill>
                  <a:srgbClr val="0070C0"/>
                </a:solidFill>
              </a:rPr>
              <a:t>當節下課後，將選填單交回學務處</a:t>
            </a:r>
          </a:p>
        </p:txBody>
      </p:sp>
    </p:spTree>
    <p:extLst>
      <p:ext uri="{BB962C8B-B14F-4D97-AF65-F5344CB8AC3E}">
        <p14:creationId xmlns:p14="http://schemas.microsoft.com/office/powerpoint/2010/main" val="3036068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8E31A-1FE1-4A36-B2C8-D6B7D1CA1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201168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17" name="內容版面配置區 16">
            <a:extLst>
              <a:ext uri="{FF2B5EF4-FFF2-40B4-BE49-F238E27FC236}">
                <a16:creationId xmlns:a16="http://schemas.microsoft.com/office/drawing/2014/main" id="{2337E5FA-2D9E-46BC-BDFB-440F8340A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774441"/>
            <a:ext cx="10058400" cy="5397759"/>
          </a:xfrm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zh-TW" sz="5400" kern="100" dirty="0">
                <a:solidFill>
                  <a:srgbClr val="FF9900"/>
                </a:solidFill>
                <a:effectLst/>
                <a:latin typeface="芫荽" pitchFamily="2" charset="-120"/>
                <a:ea typeface="芫荽" pitchFamily="2" charset="-120"/>
                <a:cs typeface="芫荽" pitchFamily="2" charset="-120"/>
                <a:sym typeface="Wingdings" panose="05000000000000000000" pitchFamily="2" charset="2"/>
              </a:rPr>
              <a:t></a:t>
            </a:r>
            <a:r>
              <a:rPr lang="zh-TW" altLang="zh-TW" sz="5400" b="1" kern="100" dirty="0">
                <a:solidFill>
                  <a:srgbClr val="FF9900"/>
                </a:solidFill>
                <a:effectLst/>
                <a:latin typeface="Aptos"/>
                <a:ea typeface="芫荽" pitchFamily="2" charset="-120"/>
                <a:cs typeface="Times New Roman" panose="02020603050405020304" pitchFamily="18" charset="0"/>
              </a:rPr>
              <a:t>聯課社團上課注意事項</a:t>
            </a:r>
            <a:r>
              <a:rPr lang="en-US" altLang="zh-TW" sz="5400" b="1" kern="100" dirty="0">
                <a:solidFill>
                  <a:srgbClr val="FF9900"/>
                </a:solidFill>
                <a:effectLst/>
                <a:latin typeface="Aptos"/>
                <a:ea typeface="芫荽" pitchFamily="2" charset="-120"/>
                <a:cs typeface="Times New Roman" panose="02020603050405020304" pitchFamily="18" charset="0"/>
              </a:rPr>
              <a:t>:</a:t>
            </a:r>
            <a:endParaRPr lang="zh-TW" altLang="zh-TW" sz="5400" b="1" kern="100" dirty="0">
              <a:solidFill>
                <a:srgbClr val="FF9900"/>
              </a:solidFill>
              <a:effectLst/>
              <a:latin typeface="Aptos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zh-TW" altLang="zh-TW" sz="3600" kern="100" dirty="0">
                <a:effectLst/>
                <a:latin typeface="Aptos"/>
                <a:ea typeface="芫荽" pitchFamily="2" charset="-120"/>
                <a:cs typeface="Times New Roman" panose="02020603050405020304" pitchFamily="18" charset="0"/>
              </a:rPr>
              <a:t>社團上課期間一律</a:t>
            </a:r>
            <a:r>
              <a:rPr lang="zh-TW" altLang="zh-TW" sz="3600" b="1" kern="100" dirty="0">
                <a:solidFill>
                  <a:srgbClr val="FF0000"/>
                </a:solidFill>
                <a:effectLst/>
                <a:latin typeface="Aptos"/>
                <a:ea typeface="芫荽" pitchFamily="2" charset="-120"/>
                <a:cs typeface="Times New Roman" panose="02020603050405020304" pitchFamily="18" charset="0"/>
              </a:rPr>
              <a:t>不得使用手機或</a:t>
            </a:r>
            <a:r>
              <a:rPr lang="en-US" altLang="zh-TW" sz="3600" b="1" kern="100" dirty="0">
                <a:solidFill>
                  <a:srgbClr val="FF0000"/>
                </a:solidFill>
                <a:effectLst/>
                <a:latin typeface="Aptos"/>
                <a:ea typeface="芫荽" pitchFamily="2" charset="-120"/>
                <a:cs typeface="Times New Roman" panose="02020603050405020304" pitchFamily="18" charset="0"/>
              </a:rPr>
              <a:t>3C</a:t>
            </a:r>
            <a:r>
              <a:rPr lang="zh-TW" altLang="zh-TW" sz="3600" b="1" kern="100" dirty="0">
                <a:solidFill>
                  <a:srgbClr val="FF0000"/>
                </a:solidFill>
                <a:effectLst/>
                <a:latin typeface="Aptos"/>
                <a:ea typeface="芫荽" pitchFamily="2" charset="-120"/>
                <a:cs typeface="Times New Roman" panose="02020603050405020304" pitchFamily="18" charset="0"/>
              </a:rPr>
              <a:t>產品</a:t>
            </a:r>
            <a:r>
              <a:rPr lang="zh-TW" altLang="en-US" sz="3600" b="1" kern="100" dirty="0">
                <a:solidFill>
                  <a:srgbClr val="FF0000"/>
                </a:solidFill>
                <a:effectLst/>
                <a:latin typeface="Aptos"/>
                <a:ea typeface="芫荽" pitchFamily="2" charset="-120"/>
                <a:cs typeface="Times New Roman" panose="02020603050405020304" pitchFamily="18" charset="0"/>
              </a:rPr>
              <a:t>。</a:t>
            </a:r>
            <a:endParaRPr lang="zh-TW" altLang="zh-TW" sz="3600" b="1" kern="100" dirty="0">
              <a:solidFill>
                <a:srgbClr val="FF0000"/>
              </a:solidFill>
              <a:effectLst/>
              <a:latin typeface="Aptos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zh-TW" altLang="zh-TW" sz="3600" kern="100" dirty="0">
                <a:effectLst/>
                <a:latin typeface="Aptos"/>
                <a:ea typeface="芫荽" pitchFamily="2" charset="-120"/>
                <a:cs typeface="Times New Roman" panose="02020603050405020304" pitchFamily="18" charset="0"/>
              </a:rPr>
              <a:t>上課鐘響</a:t>
            </a:r>
            <a:r>
              <a:rPr lang="zh-TW" altLang="zh-TW" sz="3600" b="1" kern="100" dirty="0">
                <a:solidFill>
                  <a:srgbClr val="7030A0"/>
                </a:solidFill>
                <a:effectLst/>
                <a:latin typeface="Aptos"/>
                <a:ea typeface="芫荽" pitchFamily="2" charset="-120"/>
                <a:cs typeface="Times New Roman" panose="02020603050405020304" pitchFamily="18" charset="0"/>
              </a:rPr>
              <a:t>請準時入班</a:t>
            </a:r>
            <a:r>
              <a:rPr lang="zh-TW" altLang="zh-TW" sz="3600" kern="100" dirty="0">
                <a:effectLst/>
                <a:latin typeface="Aptos"/>
                <a:ea typeface="芫荽" pitchFamily="2" charset="-120"/>
                <a:cs typeface="Times New Roman" panose="02020603050405020304" pitchFamily="18" charset="0"/>
              </a:rPr>
              <a:t>，請任課老師確實點名並記錄</a:t>
            </a:r>
            <a:r>
              <a:rPr lang="zh-TW" altLang="en-US" sz="3600" kern="100" dirty="0">
                <a:effectLst/>
                <a:latin typeface="Aptos"/>
                <a:ea typeface="芫荽" pitchFamily="2" charset="-120"/>
                <a:cs typeface="Times New Roman" panose="02020603050405020304" pitchFamily="18" charset="0"/>
              </a:rPr>
              <a:t>。</a:t>
            </a:r>
            <a:endParaRPr lang="zh-TW" altLang="zh-TW" sz="3600" kern="100" dirty="0">
              <a:effectLst/>
              <a:latin typeface="Aptos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zh-TW" altLang="zh-TW" sz="3600" kern="100" dirty="0">
                <a:effectLst/>
                <a:latin typeface="Aptos"/>
                <a:ea typeface="芫荽" pitchFamily="2" charset="-120"/>
                <a:cs typeface="Times New Roman" panose="02020603050405020304" pitchFamily="18" charset="0"/>
              </a:rPr>
              <a:t>若有</a:t>
            </a:r>
            <a:r>
              <a:rPr lang="zh-TW" altLang="zh-TW" sz="3600" b="1" kern="100" dirty="0">
                <a:solidFill>
                  <a:srgbClr val="00CC00"/>
                </a:solidFill>
                <a:effectLst/>
                <a:latin typeface="Aptos"/>
                <a:ea typeface="芫荽" pitchFamily="2" charset="-120"/>
                <a:cs typeface="Times New Roman" panose="02020603050405020304" pitchFamily="18" charset="0"/>
              </a:rPr>
              <a:t>嚴重干擾上課秩序或不禮貌的行為舉止</a:t>
            </a:r>
            <a:r>
              <a:rPr lang="zh-TW" altLang="zh-TW" sz="3600" kern="100" dirty="0">
                <a:effectLst/>
                <a:latin typeface="Aptos"/>
                <a:ea typeface="芫荽" pitchFamily="2" charset="-120"/>
                <a:cs typeface="Times New Roman" panose="02020603050405020304" pitchFamily="18" charset="0"/>
              </a:rPr>
              <a:t>，請</a:t>
            </a:r>
            <a:r>
              <a:rPr lang="zh-TW" altLang="en-US" sz="3600" kern="100" dirty="0">
                <a:effectLst/>
                <a:latin typeface="Aptos"/>
                <a:ea typeface="芫荽" pitchFamily="2" charset="-120"/>
                <a:cs typeface="Times New Roman" panose="02020603050405020304" pitchFamily="18" charset="0"/>
              </a:rPr>
              <a:t>老師</a:t>
            </a:r>
            <a:r>
              <a:rPr lang="zh-TW" altLang="zh-TW" sz="3600" kern="100" dirty="0">
                <a:effectLst/>
                <a:latin typeface="Aptos"/>
                <a:ea typeface="芫荽" pitchFamily="2" charset="-120"/>
                <a:cs typeface="Times New Roman" panose="02020603050405020304" pitchFamily="18" charset="0"/>
              </a:rPr>
              <a:t>即刻</a:t>
            </a:r>
            <a:r>
              <a:rPr lang="zh-TW" altLang="en-US" sz="3600" kern="100" dirty="0">
                <a:latin typeface="Aptos"/>
                <a:ea typeface="芫荽" pitchFamily="2" charset="-120"/>
                <a:cs typeface="Times New Roman" panose="02020603050405020304" pitchFamily="18" charset="0"/>
              </a:rPr>
              <a:t>以</a:t>
            </a:r>
            <a:r>
              <a:rPr lang="zh-TW" altLang="zh-TW" sz="3600" kern="100" dirty="0">
                <a:effectLst/>
                <a:latin typeface="Aptos"/>
                <a:ea typeface="芫荽" pitchFamily="2" charset="-120"/>
                <a:cs typeface="Times New Roman" panose="02020603050405020304" pitchFamily="18" charset="0"/>
              </a:rPr>
              <a:t>電話通知學務處，</a:t>
            </a:r>
            <a:r>
              <a:rPr lang="zh-TW" altLang="en-US" sz="3600" kern="100" dirty="0">
                <a:effectLst/>
                <a:latin typeface="Aptos"/>
                <a:ea typeface="芫荽" pitchFamily="2" charset="-120"/>
                <a:cs typeface="Times New Roman" panose="02020603050405020304" pitchFamily="18" charset="0"/>
              </a:rPr>
              <a:t>學務處會派人立刻將該學生帶走，</a:t>
            </a:r>
            <a:r>
              <a:rPr lang="zh-TW" altLang="zh-TW" sz="3600" kern="100" dirty="0">
                <a:effectLst/>
                <a:latin typeface="Aptos"/>
                <a:ea typeface="芫荽" pitchFamily="2" charset="-120"/>
                <a:cs typeface="Times New Roman" panose="02020603050405020304" pitchFamily="18" charset="0"/>
              </a:rPr>
              <a:t>謝謝</a:t>
            </a:r>
            <a:r>
              <a:rPr lang="en-US" altLang="zh-TW" sz="3600" kern="100" dirty="0">
                <a:effectLst/>
                <a:latin typeface="Aptos"/>
                <a:ea typeface="芫荽" pitchFamily="2" charset="-120"/>
                <a:cs typeface="Times New Roman" panose="02020603050405020304" pitchFamily="18" charset="0"/>
              </a:rPr>
              <a:t>!</a:t>
            </a:r>
            <a:endParaRPr lang="zh-TW" altLang="zh-TW" sz="3600" kern="100" dirty="0">
              <a:effectLst/>
              <a:latin typeface="Aptos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5022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C41D1C-A53A-4547-A203-30465F289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05629"/>
          </a:xfrm>
        </p:spPr>
        <p:txBody>
          <a:bodyPr/>
          <a:lstStyle/>
          <a:p>
            <a:r>
              <a:rPr lang="zh-TW" altLang="en-US" dirty="0"/>
              <a:t>新社團說明</a:t>
            </a:r>
            <a:r>
              <a:rPr lang="en-US" altLang="zh-TW" dirty="0"/>
              <a:t>…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72CE64B-2829-4450-909F-88204D076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9086" y="1390261"/>
            <a:ext cx="10279162" cy="4781939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4300" dirty="0">
                <a:solidFill>
                  <a:srgbClr val="FF0000"/>
                </a:solidFill>
              </a:rPr>
              <a:t>筠心巧藝社</a:t>
            </a:r>
            <a:r>
              <a:rPr lang="en-US" altLang="zh-TW" sz="3600" dirty="0"/>
              <a:t>~</a:t>
            </a:r>
          </a:p>
          <a:p>
            <a:pPr marL="0" indent="0">
              <a:buNone/>
            </a:pPr>
            <a:r>
              <a:rPr lang="zh-TW" altLang="en-US" sz="3600" dirty="0">
                <a:solidFill>
                  <a:srgbClr val="0070C0"/>
                </a:solidFill>
              </a:rPr>
              <a:t>是一個以手作為主的社團，如</a:t>
            </a:r>
            <a:r>
              <a:rPr lang="en-US" altLang="zh-TW" sz="3600" dirty="0">
                <a:solidFill>
                  <a:srgbClr val="0070C0"/>
                </a:solidFill>
              </a:rPr>
              <a:t>:</a:t>
            </a:r>
            <a:r>
              <a:rPr lang="zh-TW" altLang="en-US" sz="3600" dirty="0">
                <a:solidFill>
                  <a:srgbClr val="0070C0"/>
                </a:solidFill>
              </a:rPr>
              <a:t>羊毛氈御守、</a:t>
            </a:r>
            <a:r>
              <a:rPr lang="en-US" altLang="zh-TW" sz="3600" kern="150" dirty="0">
                <a:solidFill>
                  <a:srgbClr val="0070C0"/>
                </a:solidFill>
                <a:effectLst/>
                <a:latin typeface="標楷體" panose="03000509000000000000" pitchFamily="65" charset="-120"/>
                <a:cs typeface="Times New Roman" panose="02020603050405020304" pitchFamily="18" charset="0"/>
              </a:rPr>
              <a:t>3D</a:t>
            </a:r>
            <a:r>
              <a:rPr lang="zh-TW" altLang="zh-TW" sz="3600" kern="150" dirty="0">
                <a:solidFill>
                  <a:srgbClr val="0070C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月球燈</a:t>
            </a:r>
            <a:r>
              <a:rPr lang="zh-TW" altLang="en-US" sz="3600" kern="150" dirty="0">
                <a:solidFill>
                  <a:srgbClr val="0070C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、鑽石貼畫等</a:t>
            </a:r>
            <a:r>
              <a:rPr lang="zh-TW" altLang="en-US" sz="3600" kern="150" dirty="0">
                <a:solidFill>
                  <a:srgbClr val="0070C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，會得到許多很棒的作品喔</a:t>
            </a:r>
            <a:r>
              <a:rPr lang="en-US" altLang="zh-TW" sz="3600" kern="150" dirty="0">
                <a:solidFill>
                  <a:srgbClr val="0070C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!</a:t>
            </a:r>
            <a:r>
              <a:rPr lang="en-US" altLang="zh-TW" sz="2600" kern="150" dirty="0">
                <a:solidFill>
                  <a:srgbClr val="0070C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2600" kern="150" dirty="0">
                <a:solidFill>
                  <a:srgbClr val="7030A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需繳交</a:t>
            </a:r>
            <a:r>
              <a:rPr lang="en-US" altLang="zh-TW" sz="2600" kern="150" dirty="0">
                <a:solidFill>
                  <a:srgbClr val="7030A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800</a:t>
            </a:r>
            <a:r>
              <a:rPr lang="zh-TW" altLang="en-US" sz="2600" kern="150" dirty="0">
                <a:solidFill>
                  <a:srgbClr val="7030A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元材料費</a:t>
            </a:r>
            <a:r>
              <a:rPr lang="en-US" altLang="zh-TW" sz="2600" kern="150" dirty="0">
                <a:solidFill>
                  <a:srgbClr val="0070C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r>
              <a:rPr lang="zh-TW" altLang="en-US" sz="4300" kern="15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立式划槳社</a:t>
            </a:r>
            <a:r>
              <a:rPr lang="en-US" altLang="zh-TW" sz="3600" kern="150" dirty="0">
                <a:ea typeface="標楷體" panose="03000509000000000000" pitchFamily="65" charset="-120"/>
                <a:cs typeface="Times New Roman" panose="02020603050405020304" pitchFamily="18" charset="0"/>
              </a:rPr>
              <a:t>~</a:t>
            </a:r>
          </a:p>
          <a:p>
            <a:pPr marL="0" indent="0">
              <a:buNone/>
            </a:pPr>
            <a:r>
              <a:rPr lang="zh-TW" altLang="en-US" sz="3600" kern="150" dirty="0">
                <a:solidFill>
                  <a:srgbClr val="0070C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地點在一樓游泳池，需</a:t>
            </a:r>
            <a:r>
              <a:rPr lang="zh-TW" altLang="en-US" sz="3600" b="1" kern="150" dirty="0">
                <a:solidFill>
                  <a:srgbClr val="0070C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自備泳衣</a:t>
            </a:r>
            <a:r>
              <a:rPr lang="zh-TW" altLang="en-US" sz="3600" kern="150" dirty="0">
                <a:solidFill>
                  <a:srgbClr val="0070C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，學習水上活動的立式划槳運動，建成水孩兒就是你了</a:t>
            </a:r>
            <a:r>
              <a:rPr lang="en-US" altLang="zh-TW" sz="3600" kern="150" dirty="0">
                <a:solidFill>
                  <a:srgbClr val="0070C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~</a:t>
            </a:r>
          </a:p>
          <a:p>
            <a:r>
              <a:rPr lang="zh-TW" altLang="en-US" sz="4300" kern="15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排球社</a:t>
            </a:r>
            <a:r>
              <a:rPr lang="en-US" altLang="zh-TW" sz="3600" kern="150" dirty="0">
                <a:ea typeface="標楷體" panose="03000509000000000000" pitchFamily="65" charset="-120"/>
                <a:cs typeface="Times New Roman" panose="02020603050405020304" pitchFamily="18" charset="0"/>
              </a:rPr>
              <a:t>~</a:t>
            </a:r>
          </a:p>
          <a:p>
            <a:pPr marL="0" indent="0">
              <a:buNone/>
            </a:pPr>
            <a:r>
              <a:rPr lang="zh-TW" altLang="en-US" sz="3600" kern="150" dirty="0">
                <a:solidFill>
                  <a:srgbClr val="0070C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地點在一樓室外球場，排球的球類技巧好好練習，來當個熱血的排球少年吧</a:t>
            </a:r>
            <a:r>
              <a:rPr lang="en-US" altLang="zh-TW" sz="3600" kern="150" dirty="0">
                <a:solidFill>
                  <a:srgbClr val="0070C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!</a:t>
            </a:r>
          </a:p>
          <a:p>
            <a:endParaRPr lang="zh-TW" altLang="en-US" sz="3000" dirty="0"/>
          </a:p>
        </p:txBody>
      </p:sp>
    </p:spTree>
    <p:extLst>
      <p:ext uri="{BB962C8B-B14F-4D97-AF65-F5344CB8AC3E}">
        <p14:creationId xmlns:p14="http://schemas.microsoft.com/office/powerpoint/2010/main" val="590917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9DF220-D180-46C0-B4E0-06ACB4E46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1"/>
            <a:ext cx="10058400" cy="5785539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0C393BC-73EF-4B4D-BFA3-532809C4D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B413A4E3-4928-4AEF-BD27-A546F4E125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622" y="163755"/>
            <a:ext cx="9998178" cy="6694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429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EA73E4-2387-4508-BF99-71E5BB8EC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6280062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471F943-9806-4423-A1A6-B13DA78C68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D344C9FC-B96B-4594-803D-1743CBBF67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287" y="93306"/>
            <a:ext cx="9606915" cy="6764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087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9BA1ED3-49A2-4839-968C-E28CC5EAA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279918"/>
            <a:ext cx="10058400" cy="6484776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13DF6E4-D80D-4F81-8D50-5C0CF74D6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A7175C6F-6201-4286-83F8-A7BC2254A7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852" y="26365"/>
            <a:ext cx="9909044" cy="6831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553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86EB02-75E8-4367-BCD6-1D83A79D4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8212" y="484631"/>
            <a:ext cx="8602825" cy="2706437"/>
          </a:xfrm>
        </p:spPr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  <a:sym typeface="Wingdings" panose="05000000000000000000" pitchFamily="2" charset="2"/>
              </a:rPr>
              <a:t></a:t>
            </a:r>
            <a:r>
              <a:rPr lang="zh-TW" altLang="en-US" dirty="0">
                <a:solidFill>
                  <a:srgbClr val="FF0000"/>
                </a:solidFill>
              </a:rPr>
              <a:t>選完社團，請班長在該節下課將選填單交回訓育組</a:t>
            </a:r>
            <a:r>
              <a:rPr lang="en-US" altLang="zh-TW" dirty="0">
                <a:solidFill>
                  <a:srgbClr val="FF0000"/>
                </a:solidFill>
              </a:rPr>
              <a:t>~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FF159AA-1E7A-445D-B323-F50E00D4D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8171" y="2920482"/>
            <a:ext cx="8528180" cy="3251717"/>
          </a:xfrm>
        </p:spPr>
        <p:txBody>
          <a:bodyPr>
            <a:normAutofit/>
          </a:bodyPr>
          <a:lstStyle/>
          <a:p>
            <a:r>
              <a:rPr lang="en-US" altLang="zh-TW" sz="5000" dirty="0">
                <a:solidFill>
                  <a:srgbClr val="00B050"/>
                </a:solidFill>
                <a:latin typeface="+mj-ea"/>
                <a:ea typeface="+mj-ea"/>
              </a:rPr>
              <a:t>2/21(</a:t>
            </a:r>
            <a:r>
              <a:rPr lang="zh-TW" altLang="en-US" sz="5000" dirty="0">
                <a:solidFill>
                  <a:srgbClr val="00B050"/>
                </a:solidFill>
                <a:latin typeface="+mj-ea"/>
                <a:ea typeface="+mj-ea"/>
              </a:rPr>
              <a:t>五</a:t>
            </a:r>
            <a:r>
              <a:rPr lang="en-US" altLang="zh-TW" sz="5000" dirty="0">
                <a:solidFill>
                  <a:srgbClr val="00B050"/>
                </a:solidFill>
                <a:latin typeface="+mj-ea"/>
                <a:ea typeface="+mj-ea"/>
              </a:rPr>
              <a:t>)</a:t>
            </a:r>
            <a:r>
              <a:rPr lang="zh-TW" altLang="en-US" sz="5000" dirty="0">
                <a:solidFill>
                  <a:srgbClr val="00B050"/>
                </a:solidFill>
                <a:latin typeface="+mj-ea"/>
                <a:ea typeface="+mj-ea"/>
              </a:rPr>
              <a:t>社團正式上課</a:t>
            </a:r>
            <a:endParaRPr lang="en-US" altLang="zh-TW" sz="5000" dirty="0">
              <a:solidFill>
                <a:srgbClr val="00B050"/>
              </a:solidFill>
              <a:latin typeface="+mj-ea"/>
              <a:ea typeface="+mj-ea"/>
            </a:endParaRPr>
          </a:p>
          <a:p>
            <a:pPr marL="0" indent="0">
              <a:buNone/>
            </a:pPr>
            <a:r>
              <a:rPr lang="zh-TW" altLang="en-US" sz="4000" dirty="0">
                <a:latin typeface="+mj-ea"/>
                <a:ea typeface="+mj-ea"/>
              </a:rPr>
              <a:t>請準時前往上課，上課前要先知道自己的上課地點，若有不清楚，請至學務處詢問。</a:t>
            </a:r>
            <a:endParaRPr lang="en-US" altLang="zh-TW" sz="4000" dirty="0">
              <a:latin typeface="+mj-ea"/>
              <a:ea typeface="+mj-ea"/>
            </a:endParaRPr>
          </a:p>
          <a:p>
            <a:endParaRPr lang="zh-TW" altLang="en-US" sz="4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240473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刻字型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TM03090434[[fn=木刻字型]]</Template>
  <TotalTime>1606</TotalTime>
  <Words>268</Words>
  <Application>Microsoft Office PowerPoint</Application>
  <PresentationFormat>寬螢幕</PresentationFormat>
  <Paragraphs>19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Aptos</vt:lpstr>
      <vt:lpstr>芫荽</vt:lpstr>
      <vt:lpstr>微軟正黑體</vt:lpstr>
      <vt:lpstr>標楷體</vt:lpstr>
      <vt:lpstr>Rockwell</vt:lpstr>
      <vt:lpstr>Rockwell Condensed</vt:lpstr>
      <vt:lpstr>Wingdings</vt:lpstr>
      <vt:lpstr>木刻字型</vt:lpstr>
      <vt:lpstr>113-2聯課社團選課</vt:lpstr>
      <vt:lpstr>PowerPoint 簡報</vt:lpstr>
      <vt:lpstr>新社團說明…</vt:lpstr>
      <vt:lpstr>PowerPoint 簡報</vt:lpstr>
      <vt:lpstr>PowerPoint 簡報</vt:lpstr>
      <vt:lpstr>PowerPoint 簡報</vt:lpstr>
      <vt:lpstr>選完社團，請班長在該節下課將選填單交回訓育組~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113-2聯課社團選課</dc:title>
  <dc:creator>jcjh</dc:creator>
  <cp:lastModifiedBy>user</cp:lastModifiedBy>
  <cp:revision>11</cp:revision>
  <dcterms:created xsi:type="dcterms:W3CDTF">2025-02-11T05:26:41Z</dcterms:created>
  <dcterms:modified xsi:type="dcterms:W3CDTF">2025-02-13T03:13:56Z</dcterms:modified>
</cp:coreProperties>
</file>