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cjh" initials="j" lastIdx="0" clrIdx="0">
    <p:extLst>
      <p:ext uri="{19B8F6BF-5375-455C-9EA6-DF929625EA0E}">
        <p15:presenceInfo xmlns:p15="http://schemas.microsoft.com/office/powerpoint/2012/main" userId="jcj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07067" y="0"/>
            <a:ext cx="7766936" cy="1646302"/>
          </a:xfrm>
        </p:spPr>
        <p:txBody>
          <a:bodyPr/>
          <a:lstStyle/>
          <a:p>
            <a:r>
              <a:rPr lang="en-US" altLang="zh-TW" sz="6600" b="1" dirty="0" smtClean="0">
                <a:solidFill>
                  <a:srgbClr val="7030A0"/>
                </a:solidFill>
              </a:rPr>
              <a:t>109</a:t>
            </a:r>
            <a:r>
              <a:rPr lang="zh-TW" altLang="en-US" sz="6600" b="1" dirty="0" smtClean="0">
                <a:solidFill>
                  <a:srgbClr val="7030A0"/>
                </a:solidFill>
              </a:rPr>
              <a:t>學年度第一學期</a:t>
            </a:r>
            <a:endParaRPr lang="zh-TW" altLang="en-US" sz="6600" b="1" dirty="0">
              <a:solidFill>
                <a:srgbClr val="7030A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76884" y="4821541"/>
            <a:ext cx="7766936" cy="1096899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C808BF"/>
                </a:solidFill>
              </a:rPr>
              <a:t>友善校園週</a:t>
            </a:r>
          </a:p>
        </p:txBody>
      </p:sp>
    </p:spTree>
    <p:extLst>
      <p:ext uri="{BB962C8B-B14F-4D97-AF65-F5344CB8AC3E}">
        <p14:creationId xmlns:p14="http://schemas.microsoft.com/office/powerpoint/2010/main" val="3540077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165462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7030A0"/>
                </a:solidFill>
              </a:rPr>
              <a:t>反詐騙宣導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825862"/>
            <a:ext cx="8596668" cy="3880773"/>
          </a:xfrm>
        </p:spPr>
        <p:txBody>
          <a:bodyPr>
            <a:noAutofit/>
          </a:bodyPr>
          <a:lstStyle/>
          <a:p>
            <a:r>
              <a:rPr lang="zh-TW" altLang="en-US" sz="2300" b="1" dirty="0">
                <a:solidFill>
                  <a:srgbClr val="FF0000"/>
                </a:solidFill>
              </a:rPr>
              <a:t>勿點選不明簡訊網址</a:t>
            </a:r>
            <a:r>
              <a:rPr lang="zh-TW" altLang="en-US" sz="2300" dirty="0"/>
              <a:t>，避免手機中毒被當成跳板而四處散發</a:t>
            </a:r>
            <a:r>
              <a:rPr lang="zh-TW" altLang="en-US" sz="2300" dirty="0" smtClean="0"/>
              <a:t>簡訊</a:t>
            </a:r>
            <a:endParaRPr lang="en-US" altLang="zh-TW" sz="2300" dirty="0" smtClean="0"/>
          </a:p>
          <a:p>
            <a:r>
              <a:rPr lang="zh-TW" altLang="en-US" sz="2300" dirty="0"/>
              <a:t>使用網路聊天</a:t>
            </a:r>
            <a:r>
              <a:rPr lang="en-US" altLang="zh-TW" sz="2300" dirty="0"/>
              <a:t>APP(</a:t>
            </a:r>
            <a:r>
              <a:rPr lang="zh-TW" altLang="en-US" sz="2300" dirty="0"/>
              <a:t>如</a:t>
            </a:r>
            <a:r>
              <a:rPr lang="en-US" altLang="zh-TW" sz="2300" dirty="0"/>
              <a:t>Line)</a:t>
            </a:r>
            <a:r>
              <a:rPr lang="zh-TW" altLang="en-US" sz="2300" dirty="0"/>
              <a:t>時，請慎防及提高警覺，</a:t>
            </a:r>
            <a:r>
              <a:rPr lang="zh-TW" altLang="en-US" sz="2400" b="1" dirty="0">
                <a:solidFill>
                  <a:srgbClr val="FF0000"/>
                </a:solidFill>
              </a:rPr>
              <a:t>切勿洩漏帳號與密碼</a:t>
            </a:r>
            <a:r>
              <a:rPr lang="zh-TW" altLang="en-US" sz="2300" dirty="0"/>
              <a:t>，被歹徒盜用後進行詐騙成為詐騙受害者。 </a:t>
            </a:r>
            <a:endParaRPr lang="en-US" altLang="zh-TW" sz="2300" dirty="0" smtClean="0"/>
          </a:p>
          <a:p>
            <a:r>
              <a:rPr lang="zh-TW" altLang="en-US" sz="2300" dirty="0"/>
              <a:t>歹徒常利用小額付費機制進行詐騙，甚至先開通被害人小額付費服務後再行騙代收認證簡訊。可向電信公司申請</a:t>
            </a:r>
            <a:r>
              <a:rPr lang="zh-TW" altLang="en-US" sz="2400" b="1" dirty="0">
                <a:solidFill>
                  <a:srgbClr val="FF0000"/>
                </a:solidFill>
              </a:rPr>
              <a:t>關閉手機小額付費功能</a:t>
            </a:r>
            <a:r>
              <a:rPr lang="zh-TW" altLang="en-US" sz="2300" dirty="0"/>
              <a:t>，並且切勿代收簡訊</a:t>
            </a:r>
            <a:r>
              <a:rPr lang="zh-TW" altLang="en-US" sz="2300" dirty="0" smtClean="0"/>
              <a:t>。</a:t>
            </a:r>
            <a:endParaRPr lang="en-US" altLang="zh-TW" sz="2300" dirty="0" smtClean="0"/>
          </a:p>
          <a:p>
            <a:r>
              <a:rPr lang="zh-TW" altLang="en-US" sz="2300" dirty="0"/>
              <a:t>歹徒以電話假綁架或假事故（交通意外、疾病住院）行真詐財的受害者</a:t>
            </a:r>
            <a:r>
              <a:rPr lang="zh-TW" altLang="en-US" sz="2300" dirty="0" smtClean="0"/>
              <a:t>。</a:t>
            </a:r>
            <a:endParaRPr lang="en-US" altLang="zh-TW" sz="2300" dirty="0" smtClean="0"/>
          </a:p>
          <a:p>
            <a:r>
              <a:rPr lang="zh-TW" altLang="en-US" sz="2300" dirty="0" smtClean="0"/>
              <a:t>反詐騙</a:t>
            </a:r>
            <a:r>
              <a:rPr lang="en-US" altLang="zh-TW" sz="2300" dirty="0" smtClean="0"/>
              <a:t>3</a:t>
            </a:r>
            <a:r>
              <a:rPr lang="zh-TW" altLang="en-US" sz="2300" dirty="0" smtClean="0"/>
              <a:t>步驟：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「保持冷靜」、「小心查證」、「立即</a:t>
            </a:r>
            <a:r>
              <a:rPr lang="zh-TW" altLang="en-US" sz="2400" b="1" dirty="0">
                <a:solidFill>
                  <a:srgbClr val="FF0000"/>
                </a:solidFill>
              </a:rPr>
              <a:t>報警或撥打</a:t>
            </a:r>
            <a:r>
              <a:rPr lang="en-US" altLang="zh-TW" sz="2400" b="1" dirty="0">
                <a:solidFill>
                  <a:srgbClr val="FF0000"/>
                </a:solidFill>
              </a:rPr>
              <a:t>165</a:t>
            </a:r>
            <a:r>
              <a:rPr lang="zh-TW" altLang="en-US" sz="2400" b="1" dirty="0">
                <a:solidFill>
                  <a:srgbClr val="FF0000"/>
                </a:solidFill>
              </a:rPr>
              <a:t>反詐騙諮詢專線」</a:t>
            </a:r>
            <a:r>
              <a:rPr lang="zh-TW" altLang="en-US" sz="2300" dirty="0" smtClean="0"/>
              <a:t>尋求</a:t>
            </a:r>
            <a:r>
              <a:rPr lang="zh-TW" altLang="en-US" sz="2300" dirty="0"/>
              <a:t>協助。 </a:t>
            </a:r>
            <a:endParaRPr lang="en-US" altLang="zh-TW" sz="2300" dirty="0" smtClean="0"/>
          </a:p>
          <a:p>
            <a:r>
              <a:rPr lang="zh-TW" altLang="en-US" sz="2300" dirty="0"/>
              <a:t>可透過查詢內政部警政署「</a:t>
            </a:r>
            <a:r>
              <a:rPr lang="en-US" altLang="zh-TW" sz="2300" dirty="0"/>
              <a:t>165</a:t>
            </a:r>
            <a:r>
              <a:rPr lang="zh-TW" altLang="en-US" sz="2300" dirty="0"/>
              <a:t>全民防騙」網站公告資訊</a:t>
            </a:r>
            <a:r>
              <a:rPr lang="en-US" altLang="zh-TW" sz="2300" dirty="0"/>
              <a:t>(</a:t>
            </a:r>
            <a:r>
              <a:rPr lang="zh-TW" altLang="en-US" sz="2300" dirty="0"/>
              <a:t>網址</a:t>
            </a:r>
            <a:r>
              <a:rPr lang="en-US" altLang="zh-TW" sz="2300" dirty="0"/>
              <a:t>http://www.165.gov.tw/index.aspx</a:t>
            </a:r>
            <a:r>
              <a:rPr lang="zh-TW" altLang="en-US" sz="2300" dirty="0"/>
              <a:t>，或由教育部校安中心網頁連結</a:t>
            </a:r>
            <a:r>
              <a:rPr lang="en-US" altLang="zh-TW" sz="2300" dirty="0"/>
              <a:t>)</a:t>
            </a:r>
            <a:r>
              <a:rPr lang="zh-TW" altLang="en-US" sz="2300" dirty="0"/>
              <a:t>，或加入內政部警政署</a:t>
            </a:r>
            <a:r>
              <a:rPr lang="en-US" altLang="zh-TW" sz="2300" dirty="0"/>
              <a:t>165</a:t>
            </a:r>
            <a:r>
              <a:rPr lang="zh-TW" altLang="en-US" sz="2300" dirty="0"/>
              <a:t>反詐騙</a:t>
            </a:r>
            <a:r>
              <a:rPr lang="en-US" altLang="zh-TW" sz="2300" dirty="0"/>
              <a:t>LINE</a:t>
            </a:r>
            <a:r>
              <a:rPr lang="zh-TW" altLang="en-US" sz="2300" dirty="0"/>
              <a:t>官網下載最新詐騙手法，以避免受騙上當。</a:t>
            </a:r>
          </a:p>
        </p:txBody>
      </p:sp>
    </p:spTree>
    <p:extLst>
      <p:ext uri="{BB962C8B-B14F-4D97-AF65-F5344CB8AC3E}">
        <p14:creationId xmlns:p14="http://schemas.microsoft.com/office/powerpoint/2010/main" val="3814282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761"/>
            <a:ext cx="12070079" cy="6769741"/>
          </a:xfrm>
        </p:spPr>
      </p:pic>
    </p:spTree>
    <p:extLst>
      <p:ext uri="{BB962C8B-B14F-4D97-AF65-F5344CB8AC3E}">
        <p14:creationId xmlns:p14="http://schemas.microsoft.com/office/powerpoint/2010/main" val="530575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C00000"/>
                </a:solidFill>
              </a:rPr>
              <a:t>友善校園</a:t>
            </a:r>
            <a:r>
              <a:rPr lang="zh-TW" altLang="en-US" sz="6000" dirty="0" smtClean="0">
                <a:solidFill>
                  <a:srgbClr val="C00000"/>
                </a:solidFill>
              </a:rPr>
              <a:t>週</a:t>
            </a:r>
            <a:endParaRPr lang="zh-TW" altLang="en-US" sz="6000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81321"/>
            <a:ext cx="8596668" cy="4462279"/>
          </a:xfrm>
        </p:spPr>
        <p:txBody>
          <a:bodyPr>
            <a:noAutofit/>
          </a:bodyPr>
          <a:lstStyle/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日（星期五）起至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日（星期一）止，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以「網路旅程．不留傷痕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防治數位性別暴力」為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主題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科技演進持續擴展，已不僅止於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散布色情圖片或性私密影像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而已。許多性別暴力的實行更藉數位工具，從實體環境漫延至數位世界，例如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網路跟蹤騷擾、人肉搜查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、基於性影像的性虐待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性勒索、性別仇恨言論等等，種種行為皆造成受害者難以復原的身心傷害。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6585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3015" y="139337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7030A0"/>
                </a:solidFill>
              </a:rPr>
              <a:t>防疫工作你、我、他</a:t>
            </a:r>
            <a:endParaRPr lang="zh-TW" altLang="en-US" sz="4800" dirty="0">
              <a:solidFill>
                <a:srgbClr val="7030A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071154"/>
            <a:ext cx="9511695" cy="53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5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147340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7030A0"/>
                </a:solidFill>
              </a:rPr>
              <a:t>藥物濫用</a:t>
            </a:r>
            <a:endParaRPr lang="zh-TW" altLang="en-US" sz="4800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958689"/>
            <a:ext cx="8596668" cy="3880773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教育部防制學生藥物濫用資源網或至「我的未來我作主」官方網站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97" y="2161251"/>
            <a:ext cx="10868297" cy="464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84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1574" y="178526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7030A0"/>
                </a:solidFill>
              </a:rPr>
              <a:t>「笑氣」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611949"/>
            <a:ext cx="8596668" cy="3880773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「</a:t>
            </a:r>
            <a:r>
              <a:rPr lang="zh-TW" altLang="en-US" sz="3200" dirty="0"/>
              <a:t>笑氣」是「一氧化二氮」的俗稱，是一種無色、不易燃氣體，一般用於鎮靜及止痛。經證實造成</a:t>
            </a:r>
            <a:r>
              <a:rPr lang="zh-TW" altLang="en-US" sz="3200" dirty="0">
                <a:solidFill>
                  <a:srgbClr val="FF0000"/>
                </a:solidFill>
              </a:rPr>
              <a:t>維生素</a:t>
            </a:r>
            <a:r>
              <a:rPr lang="en-US" altLang="zh-TW" sz="3200" dirty="0">
                <a:solidFill>
                  <a:srgbClr val="FF0000"/>
                </a:solidFill>
              </a:rPr>
              <a:t>B12</a:t>
            </a:r>
            <a:r>
              <a:rPr lang="zh-TW" altLang="en-US" sz="3200" dirty="0">
                <a:solidFill>
                  <a:srgbClr val="FF0000"/>
                </a:solidFill>
              </a:rPr>
              <a:t>缺乏可導致神經病變和貧血</a:t>
            </a:r>
            <a:r>
              <a:rPr lang="zh-TW" altLang="en-US" sz="3200" dirty="0"/>
              <a:t>，神經系統可能出現產生焦慮且受到骨髓抑制的影響，容易造成反覆性的感染、容易出血、眩暈及頭昏等症狀，另外吸入氣體若笑氣佔</a:t>
            </a:r>
            <a:r>
              <a:rPr lang="en-US" altLang="zh-TW" sz="3200" dirty="0"/>
              <a:t>7</a:t>
            </a:r>
            <a:r>
              <a:rPr lang="zh-TW" altLang="en-US" sz="3200" dirty="0"/>
              <a:t>成以上，將一種影響肺部吸入氧氣的效率，導致窒息性缺氧，成人只要</a:t>
            </a:r>
            <a:r>
              <a:rPr lang="en-US" altLang="zh-TW" sz="3200" dirty="0"/>
              <a:t>10</a:t>
            </a:r>
            <a:r>
              <a:rPr lang="zh-TW" altLang="en-US" sz="3200" dirty="0"/>
              <a:t>分鐘就有可能致死。</a:t>
            </a:r>
          </a:p>
        </p:txBody>
      </p:sp>
    </p:spTree>
    <p:extLst>
      <p:ext uri="{BB962C8B-B14F-4D97-AF65-F5344CB8AC3E}">
        <p14:creationId xmlns:p14="http://schemas.microsoft.com/office/powerpoint/2010/main" val="3989117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4636" y="212772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7030A0"/>
                </a:solidFill>
              </a:rPr>
              <a:t>防</a:t>
            </a:r>
            <a:r>
              <a:rPr lang="zh-TW" altLang="en-US" sz="6000" dirty="0">
                <a:solidFill>
                  <a:srgbClr val="7030A0"/>
                </a:solidFill>
              </a:rPr>
              <a:t>制校園霸凌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1533572"/>
            <a:ext cx="11105363" cy="5141548"/>
          </a:xfrm>
        </p:spPr>
        <p:txBody>
          <a:bodyPr>
            <a:noAutofit/>
          </a:bodyPr>
          <a:lstStyle/>
          <a:p>
            <a:r>
              <a:rPr lang="zh-TW" altLang="en-US" sz="3600" dirty="0" smtClean="0"/>
              <a:t>臺北本市</a:t>
            </a:r>
            <a:r>
              <a:rPr lang="zh-TW" altLang="en-US" sz="3600" dirty="0"/>
              <a:t>反霸凌</a:t>
            </a:r>
            <a:r>
              <a:rPr lang="zh-TW" altLang="en-US" sz="3600" dirty="0" smtClean="0"/>
              <a:t>投訴</a:t>
            </a:r>
            <a:r>
              <a:rPr lang="zh-TW" altLang="en-US" sz="3600" dirty="0"/>
              <a:t>專線</a:t>
            </a:r>
            <a:r>
              <a:rPr lang="en-US" altLang="zh-TW" sz="5400" dirty="0">
                <a:solidFill>
                  <a:srgbClr val="FF0000"/>
                </a:solidFill>
              </a:rPr>
              <a:t>1999</a:t>
            </a:r>
            <a:r>
              <a:rPr lang="zh-TW" altLang="en-US" sz="5400" dirty="0">
                <a:solidFill>
                  <a:srgbClr val="FF0000"/>
                </a:solidFill>
              </a:rPr>
              <a:t>轉</a:t>
            </a:r>
            <a:r>
              <a:rPr lang="en-US" altLang="zh-TW" sz="5400" dirty="0" smtClean="0">
                <a:solidFill>
                  <a:srgbClr val="FF0000"/>
                </a:solidFill>
              </a:rPr>
              <a:t>6444</a:t>
            </a:r>
          </a:p>
          <a:p>
            <a:r>
              <a:rPr lang="zh-TW" altLang="en-US" sz="3600" dirty="0" smtClean="0"/>
              <a:t>教育部</a:t>
            </a:r>
            <a:r>
              <a:rPr lang="zh-TW" altLang="en-US" sz="3600" dirty="0"/>
              <a:t>防制校園霸凌專線</a:t>
            </a:r>
            <a:r>
              <a:rPr lang="en-US" altLang="zh-TW" sz="4800" dirty="0" smtClean="0">
                <a:solidFill>
                  <a:srgbClr val="FF0000"/>
                </a:solidFill>
              </a:rPr>
              <a:t>0800-200-885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zh-TW" altLang="en-US" sz="3600" dirty="0"/>
              <a:t>教育部防制校園霸凌專區留言</a:t>
            </a:r>
            <a:r>
              <a:rPr lang="zh-TW" altLang="en-US" sz="3600" dirty="0" smtClean="0"/>
              <a:t>板</a:t>
            </a:r>
            <a:endParaRPr lang="en-US" altLang="zh-TW" sz="3600" dirty="0" smtClean="0"/>
          </a:p>
          <a:p>
            <a:r>
              <a:rPr lang="zh-TW" altLang="en-US" sz="3600" dirty="0" smtClean="0"/>
              <a:t>建成國中</a:t>
            </a:r>
            <a:r>
              <a:rPr lang="zh-TW" altLang="en-US" sz="3600" dirty="0"/>
              <a:t>反霸凌</a:t>
            </a:r>
            <a:r>
              <a:rPr lang="zh-TW" altLang="en-US" sz="3600" dirty="0" smtClean="0"/>
              <a:t>申訴專線</a:t>
            </a:r>
            <a:r>
              <a:rPr lang="en-US" altLang="zh-TW" sz="3600" dirty="0" smtClean="0">
                <a:solidFill>
                  <a:srgbClr val="FF0000"/>
                </a:solidFill>
              </a:rPr>
              <a:t>02-25587042</a:t>
            </a:r>
            <a:r>
              <a:rPr lang="zh-TW" altLang="en-US" sz="3600" dirty="0" smtClean="0">
                <a:solidFill>
                  <a:srgbClr val="FF0000"/>
                </a:solidFill>
              </a:rPr>
              <a:t>分機</a:t>
            </a:r>
            <a:r>
              <a:rPr lang="en-US" altLang="zh-TW" sz="3600" dirty="0" smtClean="0">
                <a:solidFill>
                  <a:srgbClr val="FF0000"/>
                </a:solidFill>
              </a:rPr>
              <a:t>623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zh-TW" altLang="en-US" sz="3600" dirty="0" smtClean="0"/>
              <a:t>建</a:t>
            </a:r>
            <a:r>
              <a:rPr lang="zh-TW" altLang="en-US" sz="3600" dirty="0"/>
              <a:t>成</a:t>
            </a:r>
            <a:r>
              <a:rPr lang="zh-TW" altLang="en-US" sz="3600" dirty="0" smtClean="0"/>
              <a:t>國中</a:t>
            </a:r>
            <a:r>
              <a:rPr lang="zh-TW" altLang="en-US" sz="3600" dirty="0"/>
              <a:t>反霸凌申訴</a:t>
            </a:r>
            <a:r>
              <a:rPr lang="zh-TW" altLang="en-US" sz="3600" dirty="0" smtClean="0"/>
              <a:t>單位</a:t>
            </a:r>
            <a:r>
              <a:rPr lang="zh-TW" altLang="en-US" sz="3600" dirty="0" smtClean="0">
                <a:solidFill>
                  <a:srgbClr val="FF0000"/>
                </a:solidFill>
              </a:rPr>
              <a:t>學務處生教組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zh-TW" altLang="en-US" sz="3600" dirty="0" smtClean="0">
                <a:solidFill>
                  <a:srgbClr val="FF0000"/>
                </a:solidFill>
              </a:rPr>
              <a:t>建</a:t>
            </a:r>
            <a:r>
              <a:rPr lang="zh-TW" altLang="en-US" sz="3600" dirty="0">
                <a:solidFill>
                  <a:srgbClr val="FF0000"/>
                </a:solidFill>
              </a:rPr>
              <a:t>成</a:t>
            </a:r>
            <a:r>
              <a:rPr lang="zh-TW" altLang="en-US" sz="3600" dirty="0" smtClean="0">
                <a:solidFill>
                  <a:srgbClr val="FF0000"/>
                </a:solidFill>
              </a:rPr>
              <a:t>國中</a:t>
            </a:r>
            <a:r>
              <a:rPr lang="zh-TW" altLang="en-US" sz="3600" dirty="0">
                <a:solidFill>
                  <a:srgbClr val="FF0000"/>
                </a:solidFill>
              </a:rPr>
              <a:t>反霸凌</a:t>
            </a:r>
            <a:r>
              <a:rPr lang="zh-TW" altLang="en-US" sz="3600" dirty="0" smtClean="0">
                <a:solidFill>
                  <a:srgbClr val="FF0000"/>
                </a:solidFill>
              </a:rPr>
              <a:t>申訴</a:t>
            </a:r>
            <a:r>
              <a:rPr lang="zh-TW" altLang="en-US" sz="3600" dirty="0" smtClean="0">
                <a:solidFill>
                  <a:srgbClr val="FF0000"/>
                </a:solidFill>
              </a:rPr>
              <a:t>信箱</a:t>
            </a:r>
            <a:r>
              <a:rPr lang="en-US" altLang="zh-TW" sz="3600" dirty="0" smtClean="0">
                <a:solidFill>
                  <a:srgbClr val="FF0000"/>
                </a:solidFill>
              </a:rPr>
              <a:t>jcbully@gmail.com</a:t>
            </a:r>
            <a:endParaRPr lang="zh-TW" altLang="en-US" sz="3600" dirty="0">
              <a:solidFill>
                <a:srgbClr val="FF0000"/>
              </a:solidFill>
            </a:endParaRPr>
          </a:p>
          <a:p>
            <a:endParaRPr lang="zh-TW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3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solidFill>
                  <a:srgbClr val="7030A0"/>
                </a:solidFill>
              </a:rPr>
              <a:t>提升全民資安</a:t>
            </a:r>
            <a:r>
              <a:rPr lang="zh-TW" altLang="en-US" sz="4400" dirty="0" smtClean="0">
                <a:solidFill>
                  <a:srgbClr val="7030A0"/>
                </a:solidFill>
              </a:rPr>
              <a:t>素養</a:t>
            </a:r>
            <a:endParaRPr lang="zh-TW" altLang="en-US" sz="4400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755641"/>
            <a:ext cx="8949992" cy="4279399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網路傷害他人的霸凌行為時，霸凌者無法感受到自己對別人所造成的傷害，加上網路快速的傳播特質，對於被霸凌者更是在現實生活與網路上的雙重傷害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endParaRPr lang="en-US" altLang="zh-TW" sz="2800" dirty="0"/>
          </a:p>
          <a:p>
            <a:r>
              <a:rPr lang="zh-TW" altLang="en-US" sz="2800" dirty="0"/>
              <a:t>為防制網路霸凌並提升學生正確的資訊素養觀念，引導學生共同</a:t>
            </a:r>
            <a:r>
              <a:rPr lang="zh-TW" altLang="en-US" sz="2800" dirty="0" smtClean="0"/>
              <a:t>參與</a:t>
            </a:r>
            <a:endParaRPr lang="en-US" altLang="zh-TW" sz="2800" dirty="0" smtClean="0"/>
          </a:p>
          <a:p>
            <a:r>
              <a:rPr lang="zh-TW" altLang="en-US" sz="2800" dirty="0" smtClean="0">
                <a:solidFill>
                  <a:srgbClr val="FF0000"/>
                </a:solidFill>
              </a:rPr>
              <a:t>「</a:t>
            </a:r>
            <a:r>
              <a:rPr lang="zh-TW" altLang="en-US" sz="2800" b="1" dirty="0">
                <a:solidFill>
                  <a:srgbClr val="FF0000"/>
                </a:solidFill>
              </a:rPr>
              <a:t>全民資安素養自我評量網路活動」（活動網址：</a:t>
            </a:r>
            <a:r>
              <a:rPr lang="en-US" altLang="zh-TW" sz="2800" b="1" dirty="0">
                <a:solidFill>
                  <a:srgbClr val="FF0000"/>
                </a:solidFill>
              </a:rPr>
              <a:t>https://isafeevent.moe.edu.tw/</a:t>
            </a:r>
            <a:r>
              <a:rPr lang="zh-TW" altLang="en-US" sz="2800" b="1" dirty="0">
                <a:solidFill>
                  <a:srgbClr val="FF0000"/>
                </a:solidFill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069594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rgbClr val="7030A0"/>
                </a:solidFill>
              </a:rPr>
              <a:t>強化民主法治觀念素養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2160589"/>
            <a:ext cx="8819363" cy="3391125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落實班會流程</a:t>
            </a:r>
          </a:p>
        </p:txBody>
      </p:sp>
    </p:spTree>
    <p:extLst>
      <p:ext uri="{BB962C8B-B14F-4D97-AF65-F5344CB8AC3E}">
        <p14:creationId xmlns:p14="http://schemas.microsoft.com/office/powerpoint/2010/main" val="2055297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008" y="113211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7030A0"/>
                </a:solidFill>
              </a:rPr>
              <a:t>交通安全教育 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99524"/>
            <a:ext cx="5956663" cy="224681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68" y="0"/>
            <a:ext cx="5000406" cy="697556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3487783"/>
            <a:ext cx="5943601" cy="314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83015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173</TotalTime>
  <Words>618</Words>
  <Application>Microsoft Office PowerPoint</Application>
  <PresentationFormat>寬螢幕</PresentationFormat>
  <Paragraphs>34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微軟正黑體</vt:lpstr>
      <vt:lpstr>標楷體</vt:lpstr>
      <vt:lpstr>Arial</vt:lpstr>
      <vt:lpstr>Trebuchet MS</vt:lpstr>
      <vt:lpstr>Wingdings 3</vt:lpstr>
      <vt:lpstr>多面向</vt:lpstr>
      <vt:lpstr>109學年度第一學期</vt:lpstr>
      <vt:lpstr>友善校園週</vt:lpstr>
      <vt:lpstr>防疫工作你、我、他</vt:lpstr>
      <vt:lpstr>藥物濫用</vt:lpstr>
      <vt:lpstr>「笑氣」</vt:lpstr>
      <vt:lpstr>防制校園霸凌</vt:lpstr>
      <vt:lpstr>提升全民資安素養</vt:lpstr>
      <vt:lpstr>強化民主法治觀念素養</vt:lpstr>
      <vt:lpstr>交通安全教育 </vt:lpstr>
      <vt:lpstr>反詐騙宣導 </vt:lpstr>
      <vt:lpstr>PowerPoint 簡報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109學年度第一學期</dc:title>
  <dc:creator>國中 蘭州</dc:creator>
  <cp:lastModifiedBy>jcjh</cp:lastModifiedBy>
  <cp:revision>18</cp:revision>
  <dcterms:created xsi:type="dcterms:W3CDTF">2020-09-01T13:46:35Z</dcterms:created>
  <dcterms:modified xsi:type="dcterms:W3CDTF">2020-09-02T11:04:13Z</dcterms:modified>
</cp:coreProperties>
</file>